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6" r:id="rId2"/>
    <p:sldId id="277" r:id="rId3"/>
    <p:sldId id="271" r:id="rId4"/>
    <p:sldId id="272" r:id="rId5"/>
    <p:sldId id="257" r:id="rId6"/>
    <p:sldId id="260" r:id="rId7"/>
    <p:sldId id="265" r:id="rId8"/>
    <p:sldId id="274" r:id="rId9"/>
    <p:sldId id="275" r:id="rId10"/>
    <p:sldId id="276" r:id="rId11"/>
    <p:sldId id="278" r:id="rId12"/>
    <p:sldId id="279" r:id="rId13"/>
    <p:sldId id="283" r:id="rId14"/>
    <p:sldId id="282" r:id="rId15"/>
    <p:sldId id="280" r:id="rId16"/>
    <p:sldId id="266" r:id="rId17"/>
    <p:sldId id="267" r:id="rId18"/>
    <p:sldId id="286" r:id="rId19"/>
    <p:sldId id="268" r:id="rId20"/>
    <p:sldId id="270" r:id="rId21"/>
    <p:sldId id="284" r:id="rId22"/>
    <p:sldId id="285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3" d="100"/>
          <a:sy n="73" d="100"/>
        </p:scale>
        <p:origin x="-342" y="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92F24A-BBD8-418C-86F4-A1B87D0EA3D4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FDE77E-5FD8-4761-833B-740F048130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4046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9FDE77E-5FD8-4761-833B-740F048130D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24810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24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21602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020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99851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572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812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62345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29353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98215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881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3773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770CC3-3CD5-4432-ABE4-CD69CF7A55FF}" type="datetimeFigureOut">
              <a:rPr lang="ru-RU" smtClean="0"/>
              <a:t>13.08.2018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6A8F2D-8120-468D-A573-4F8A1E90C99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20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692697"/>
            <a:ext cx="7772400" cy="2907754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ОЦЕНКА ДОСТУПНОСТИ МЕДИЦИНСКИХ ОРГАНИЗАЦИЙ ДЛЯ МАЛОМОБИЛЬНЫХ ГРУПП НАСЕЛЕНИЯ</a:t>
            </a:r>
            <a:br>
              <a:rPr lang="ru-RU" sz="3200" b="1" dirty="0" smtClean="0"/>
            </a:br>
            <a:r>
              <a:rPr lang="ru-RU" sz="3200" b="1" dirty="0" smtClean="0"/>
              <a:t>(«ДОСТУПНАЯ СРЕДА ДЛЯ ИНВАЛИДОВ»)</a:t>
            </a:r>
            <a:endParaRPr lang="ru-RU" sz="3200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43608" y="3429000"/>
            <a:ext cx="7232848" cy="2664296"/>
          </a:xfrm>
        </p:spPr>
        <p:txBody>
          <a:bodyPr>
            <a:normAutofit fontScale="77500" lnSpcReduction="20000"/>
          </a:bodyPr>
          <a:lstStyle/>
          <a:p>
            <a:r>
              <a:rPr lang="ru-RU" b="1" i="1" dirty="0" smtClean="0">
                <a:solidFill>
                  <a:schemeClr val="tx1"/>
                </a:solidFill>
              </a:rPr>
              <a:t>Степанов Игорь Олегович</a:t>
            </a:r>
            <a:r>
              <a:rPr lang="ru-RU" i="1" dirty="0" smtClean="0">
                <a:solidFill>
                  <a:schemeClr val="tx1"/>
                </a:solidFill>
              </a:rPr>
              <a:t>, заместитель председателя Общественного совета по защите прав пациентов при Территориальном органе Росздравнадзора по Ярославской области, Председатель Ярославской областной общественной организации инвалидов –больных рассеянным склерозом «Гефест», к.м.н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249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Маломобильные группы населения (МГН</a:t>
            </a:r>
            <a:r>
              <a:rPr lang="ru-RU" sz="3600" b="1" dirty="0" smtClean="0">
                <a:solidFill>
                  <a:prstClr val="black"/>
                </a:solidFill>
                <a:latin typeface="Times New Roman"/>
                <a:ea typeface="Calibri"/>
                <a:cs typeface="Times New Roman"/>
              </a:rPr>
              <a:t>)</a:t>
            </a:r>
            <a:endParaRPr lang="ru-RU" sz="36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dirty="0" smtClean="0">
                <a:latin typeface="Times New Roman"/>
                <a:ea typeface="Calibri"/>
                <a:cs typeface="Times New Roman"/>
              </a:rPr>
              <a:t>Люди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испытывающие затруднения при</a:t>
            </a:r>
            <a:r>
              <a:rPr lang="ru-RU" sz="2800" b="1" dirty="0"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самостоятельном передвижении, получении услуги, необходимой информации или при</a:t>
            </a:r>
            <a:r>
              <a:rPr lang="ru-RU" sz="2800" b="1" dirty="0"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ориентировании в пространстве. К маломобильным группам населения отнесены: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инвалиды</a:t>
            </a:r>
            <a:r>
              <a:rPr lang="ru-RU" dirty="0">
                <a:latin typeface="Times New Roman"/>
                <a:ea typeface="Calibri"/>
                <a:cs typeface="Times New Roman"/>
              </a:rPr>
              <a:t>, люди с ограниченными (временно или</a:t>
            </a:r>
            <a:r>
              <a:rPr lang="ru-RU" sz="2800" b="1" dirty="0">
                <a:ea typeface="Calibri"/>
                <a:cs typeface="Times New Roman"/>
              </a:rPr>
              <a:t> </a:t>
            </a:r>
            <a:r>
              <a:rPr lang="ru-RU" dirty="0">
                <a:latin typeface="Times New Roman"/>
                <a:ea typeface="Calibri"/>
                <a:cs typeface="Times New Roman"/>
              </a:rPr>
              <a:t>постоянно) возможностями здоровья, люди с детскими колясками и т.п</a:t>
            </a:r>
            <a:r>
              <a:rPr lang="ru-RU" dirty="0" smtClean="0">
                <a:latin typeface="Times New Roman"/>
                <a:ea typeface="Calibri"/>
                <a:cs typeface="Times New Roman"/>
              </a:rPr>
              <a:t>.</a:t>
            </a:r>
          </a:p>
          <a:p>
            <a:pPr marL="0" indent="0" algn="just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800" dirty="0" smtClean="0">
                <a:ea typeface="Calibri"/>
                <a:cs typeface="Times New Roman"/>
              </a:rPr>
              <a:t> </a:t>
            </a:r>
            <a:r>
              <a:rPr lang="ru-RU" sz="2800" b="1" dirty="0">
                <a:ea typeface="Calibri"/>
                <a:cs typeface="Times New Roman"/>
              </a:rPr>
              <a:t>(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СП 59.13330.2016 Доступность зданий и сооружений для маломобильных групп населения. Актуализированная редакция СНиП 35-01-2001)</a:t>
            </a:r>
            <a:endParaRPr lang="ru-RU" sz="2800" b="1" dirty="0">
              <a:ea typeface="Calibri"/>
              <a:cs typeface="Times New Roman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033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СУБЪЕКТЫ ОЦЕНКИ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ru-RU" dirty="0" smtClean="0"/>
              <a:t>Граждане, общественные организации, общественные советы – вне строгой регламентации </a:t>
            </a:r>
          </a:p>
          <a:p>
            <a:r>
              <a:rPr lang="ru-RU" dirty="0" smtClean="0"/>
              <a:t>Общественные советы по независимой  оценке </a:t>
            </a:r>
            <a:r>
              <a:rPr lang="ru-RU" dirty="0"/>
              <a:t>качества </a:t>
            </a:r>
            <a:r>
              <a:rPr lang="ru-RU" b="1" dirty="0"/>
              <a:t>условий</a:t>
            </a:r>
            <a:r>
              <a:rPr lang="ru-RU" dirty="0"/>
              <a:t> оказания услуг медицинскими организациями (НОКУОУМО</a:t>
            </a:r>
            <a:r>
              <a:rPr lang="ru-RU" dirty="0" smtClean="0"/>
              <a:t>) -</a:t>
            </a:r>
            <a:r>
              <a:rPr lang="ru-RU" dirty="0"/>
              <a:t> </a:t>
            </a:r>
            <a:r>
              <a:rPr lang="ru-RU" dirty="0" smtClean="0"/>
              <a:t>независимая  оценка </a:t>
            </a:r>
            <a:r>
              <a:rPr lang="ru-RU" dirty="0"/>
              <a:t>качества </a:t>
            </a:r>
            <a:r>
              <a:rPr lang="ru-RU" b="1" dirty="0"/>
              <a:t>условий</a:t>
            </a:r>
            <a:r>
              <a:rPr lang="ru-RU" dirty="0"/>
              <a:t> оказания услуг медицинскими </a:t>
            </a:r>
            <a:r>
              <a:rPr lang="ru-RU" dirty="0" smtClean="0"/>
              <a:t>организациями  </a:t>
            </a:r>
            <a:r>
              <a:rPr lang="ru-RU" b="1" dirty="0" smtClean="0"/>
              <a:t>(Федеральный закон </a:t>
            </a:r>
            <a:r>
              <a:rPr lang="ru-RU" b="1" dirty="0"/>
              <a:t>от 05.12.2017 № 392-ФЗ (с 06.03.2018 г</a:t>
            </a:r>
            <a:r>
              <a:rPr lang="ru-RU" b="1" dirty="0" smtClean="0"/>
              <a:t>.) изменения в ст. 79.1 ФЗ-323)</a:t>
            </a:r>
            <a:endParaRPr lang="ru-RU" b="1" dirty="0"/>
          </a:p>
          <a:p>
            <a:r>
              <a:rPr lang="ru-RU" dirty="0" smtClean="0"/>
              <a:t>Росздравнадзор </a:t>
            </a:r>
            <a:r>
              <a:rPr lang="ru-RU" dirty="0"/>
              <a:t>в рамках государственного контроля качества и безопасности медицинской деятельности </a:t>
            </a:r>
            <a:r>
              <a:rPr lang="ru-RU" dirty="0" smtClean="0"/>
              <a:t>(</a:t>
            </a:r>
            <a:r>
              <a:rPr lang="ru-RU" b="1" dirty="0" smtClean="0"/>
              <a:t>Постановление </a:t>
            </a:r>
            <a:r>
              <a:rPr lang="ru-RU" b="1" dirty="0"/>
              <a:t>Правительства РФ от 16.12.2017 № 1571 (с 01.01.2018 г</a:t>
            </a:r>
            <a:r>
              <a:rPr lang="ru-RU" dirty="0" smtClean="0"/>
              <a:t>.)</a:t>
            </a:r>
            <a:endParaRPr lang="en-US" dirty="0" smtClean="0"/>
          </a:p>
          <a:p>
            <a:r>
              <a:rPr lang="ru-RU" dirty="0"/>
              <a:t>Органы и организации, оказывающие услуги с составлением паспорта доступности</a:t>
            </a:r>
            <a:r>
              <a:rPr lang="ru-RU" b="1" dirty="0"/>
              <a:t>  (Приказ Министерства здравоохранения РФ от 12 ноября 2015 г. № 802н «Об утверждении Порядка обеспечения условий доступности для инвалидов объектов инфраструктуры государственной, муниципальной и частной систем здравоохранения и предоставляемых услуг в сфере охраны здоровья, а также оказания им при этом необходимой помощи»)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8399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effectLst/>
              </a:rPr>
              <a:t>Федеральный закон от 05.12.2017 № 392-ФЗ (с 06.03.2018 г.)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25963"/>
          </a:xfrm>
        </p:spPr>
        <p:txBody>
          <a:bodyPr>
            <a:normAutofit fontScale="85000" lnSpcReduction="10000"/>
          </a:bodyPr>
          <a:lstStyle/>
          <a:p>
            <a:r>
              <a:rPr lang="ru-RU" dirty="0" smtClean="0">
                <a:effectLst/>
              </a:rPr>
              <a:t>Установлено, что независимая оценка качества оказания услуг медицинскими организациями будет именоваться</a:t>
            </a:r>
            <a:br>
              <a:rPr lang="ru-RU" dirty="0" smtClean="0">
                <a:effectLst/>
              </a:rPr>
            </a:br>
            <a:r>
              <a:rPr lang="ru-RU" dirty="0" smtClean="0">
                <a:effectLst/>
              </a:rPr>
              <a:t>независимой оценкой качества </a:t>
            </a:r>
            <a:r>
              <a:rPr lang="ru-RU" b="1" dirty="0" smtClean="0">
                <a:effectLst/>
              </a:rPr>
              <a:t>условий</a:t>
            </a:r>
            <a:r>
              <a:rPr lang="ru-RU" dirty="0" smtClean="0">
                <a:effectLst/>
              </a:rPr>
              <a:t> оказания услуг медицинскими организациями (НОКУОУМО)</a:t>
            </a:r>
            <a:br>
              <a:rPr lang="ru-RU" dirty="0" smtClean="0">
                <a:effectLst/>
              </a:rPr>
            </a:br>
            <a:endParaRPr lang="ru-RU" dirty="0"/>
          </a:p>
          <a:p>
            <a:r>
              <a:rPr lang="ru-RU" dirty="0" smtClean="0">
                <a:effectLst/>
              </a:rPr>
              <a:t>В ч. 2 ст. 79.1 ФЗ № 323-ФЗ от 21.11.2011 введен один дополнительный критерий оценки условий оказания услуг в рамках НОКУОУМО - критерий доступности медицинских услуг для инвалидов</a:t>
            </a:r>
            <a:br>
              <a:rPr lang="ru-RU" dirty="0" smtClean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22075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«НОКУОУМО»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412776"/>
            <a:ext cx="8568952" cy="5040560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5100" b="1" dirty="0" smtClean="0">
                <a:effectLst/>
              </a:rPr>
              <a:t>Независимая оценка качества условий оказания услуг медицинскими организациями </a:t>
            </a:r>
            <a:r>
              <a:rPr lang="ru-RU" sz="5100" dirty="0" smtClean="0">
                <a:effectLst/>
              </a:rPr>
              <a:t> является одной из форм общественного контроля и проводится в целях предоставления гражданам информации о качестве условий оказания услуг медицинскими организациями, а также в целях повышения качества их деятельности. При этом, следует учитывать, что подобная оценка не осуществляется в целях контроля качества и безопасности медицинской деятельности, а также экспертизы и контроля качества медицинской помощи</a:t>
            </a:r>
          </a:p>
          <a:p>
            <a:pPr marL="0" indent="0" algn="just">
              <a:buNone/>
            </a:pPr>
            <a:r>
              <a:rPr lang="ru-RU" sz="5100" dirty="0" smtClean="0">
                <a:effectLst/>
              </a:rPr>
              <a:t> (ч. 1 ст. 79.1 Федерального закона от 21.11.2011 № 323-ФЗ) </a:t>
            </a:r>
            <a:r>
              <a:rPr lang="ru-RU" sz="4500" dirty="0" smtClean="0">
                <a:effectLst/>
              </a:rPr>
              <a:t/>
            </a:r>
            <a:br>
              <a:rPr lang="ru-RU" sz="4500" dirty="0" smtClean="0">
                <a:effectLst/>
              </a:rPr>
            </a:b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1362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0">
              <a:spcBef>
                <a:spcPct val="20000"/>
              </a:spcBef>
            </a:pPr>
            <a: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  <a:t/>
            </a:r>
            <a:br>
              <a:rPr lang="ru-RU" sz="3200" dirty="0">
                <a:solidFill>
                  <a:prstClr val="black"/>
                </a:solidFill>
                <a:ea typeface="+mn-ea"/>
                <a:cs typeface="+mn-cs"/>
              </a:rPr>
            </a:br>
            <a:r>
              <a:rPr lang="ru-RU" sz="2100" b="1" dirty="0">
                <a:solidFill>
                  <a:prstClr val="black"/>
                </a:solidFill>
                <a:ea typeface="+mn-ea"/>
                <a:cs typeface="+mn-cs"/>
              </a:rPr>
              <a:t>Приказ Министерства здравоохранения РФ от 4 мая 2018 г. № 201н "Об утверждении показателей, характеризующих общие критерии оценки качества условий оказания услуг медицинскими организациями, в отношении которых проводится независимая оценка”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988840"/>
            <a:ext cx="8229600" cy="4464496"/>
          </a:xfrm>
        </p:spPr>
        <p:txBody>
          <a:bodyPr>
            <a:normAutofit fontScale="25000" lnSpcReduction="20000"/>
          </a:bodyPr>
          <a:lstStyle/>
          <a:p>
            <a:r>
              <a:rPr lang="ru-RU" sz="9600" u="none" strike="noStrike" dirty="0" smtClean="0">
                <a:solidFill>
                  <a:srgbClr val="000000"/>
                </a:solidFill>
                <a:effectLst/>
              </a:rPr>
              <a:t>1. Показатели, характеризующие критерий «Открытость и доступность информации об организации»</a:t>
            </a:r>
          </a:p>
          <a:p>
            <a:r>
              <a:rPr lang="ru-RU" sz="9600" dirty="0" smtClean="0"/>
              <a:t>2.Показатели</a:t>
            </a:r>
            <a:r>
              <a:rPr lang="ru-RU" sz="9600" dirty="0"/>
              <a:t>, характеризующие критерий «Комфортность условий предоставления услуг, </a:t>
            </a:r>
            <a:r>
              <a:rPr lang="ru-RU" sz="9600" dirty="0" smtClean="0"/>
              <a:t>включая </a:t>
            </a:r>
            <a:r>
              <a:rPr lang="ru-RU" sz="9600" dirty="0"/>
              <a:t>время ожидания предоставления медицинской услуги»</a:t>
            </a:r>
            <a:br>
              <a:rPr lang="ru-RU" sz="9600" dirty="0"/>
            </a:br>
            <a:r>
              <a:rPr lang="ru-RU" sz="9600" b="1" dirty="0" smtClean="0"/>
              <a:t>3. Показатели, характеризующие критерий «Доступность услуг для инвалидов»</a:t>
            </a:r>
          </a:p>
          <a:p>
            <a:r>
              <a:rPr lang="ru-RU" sz="9600" dirty="0" smtClean="0"/>
              <a:t>4. Показатели, характеризующие критерий «Доброжелательность, вежливость работников медицинской организации»</a:t>
            </a:r>
          </a:p>
          <a:p>
            <a:r>
              <a:rPr lang="ru-RU" sz="9600" dirty="0"/>
              <a:t>5. Показатели, характеризующие критерий «Удовлетворенность условиями оказания </a:t>
            </a:r>
            <a:r>
              <a:rPr lang="ru-RU" sz="9600" dirty="0" smtClean="0"/>
              <a:t>услуг»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558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179512" y="549274"/>
            <a:ext cx="8712968" cy="6048077"/>
          </a:xfrm>
        </p:spPr>
        <p:txBody>
          <a:bodyPr>
            <a:normAutofit fontScale="62500" lnSpcReduction="20000"/>
          </a:bodyPr>
          <a:lstStyle/>
          <a:p>
            <a:pPr algn="just"/>
            <a:r>
              <a:rPr lang="ru-RU" b="1" dirty="0" smtClean="0"/>
              <a:t>3.1.  </a:t>
            </a:r>
            <a:r>
              <a:rPr lang="ru-RU" dirty="0" smtClean="0"/>
              <a:t>Оборудование территории, прилегающей к медицинской организации, и ее помещений с учетом доступности для инвалидов: - оборудование входных групп пандусами/подъемными платформами; - наличие выделенных стоянок для автотранспортных средств инвалидов; - наличие адаптированных лифтов, поручней, расширенных дверных проемов; - наличие сменных кресел-колясок, - наличие и доступность специально оборудованных санитарно-гигиенических помещений  </a:t>
            </a:r>
          </a:p>
          <a:p>
            <a:pPr algn="just"/>
            <a:r>
              <a:rPr lang="ru-RU" b="1" dirty="0" smtClean="0"/>
              <a:t>3.2.  </a:t>
            </a:r>
            <a:r>
              <a:rPr lang="ru-RU" dirty="0" smtClean="0"/>
              <a:t>Обеспечение в медицинской организации условий доступности, позволяющих инвалидам получать услуги наравне с другими, включая: - дублирование для инвалидов по слуху и зрению звуковой и зрительной информации; - дублирование надписей, знаков и иной текстовой и графической информации знаками, выполненными рельефно-точечным шрифтом Брайля; - возможность предоставления инвалидам по слуху (слуху и зрению) услуг </a:t>
            </a:r>
            <a:r>
              <a:rPr lang="ru-RU" dirty="0" err="1" smtClean="0"/>
              <a:t>сурдопереводчика</a:t>
            </a:r>
            <a:r>
              <a:rPr lang="ru-RU" dirty="0" smtClean="0"/>
              <a:t> (</a:t>
            </a:r>
            <a:r>
              <a:rPr lang="ru-RU" dirty="0" err="1" smtClean="0"/>
              <a:t>тифлосурдопереводчика</a:t>
            </a:r>
            <a:r>
              <a:rPr lang="ru-RU" dirty="0" smtClean="0"/>
              <a:t>); - наличие альтернативной версии официального сайта медицинской организации в информационно-телекоммуникационной сети «Интернет» для инвалидов по зрению; - наличие возможности сопровождения инвалида работниками медицинской организации; - наличие возможности оказания первичной медико-санитарной и паллиативной медицинской помощи инвалидам на дому  </a:t>
            </a:r>
          </a:p>
          <a:p>
            <a:pPr algn="just"/>
            <a:r>
              <a:rPr lang="ru-RU" b="1" dirty="0" smtClean="0"/>
              <a:t>3.3.  </a:t>
            </a:r>
            <a:r>
              <a:rPr lang="ru-RU" dirty="0" smtClean="0"/>
              <a:t>Доля получателей услуг, удовлетворенных доступностью услуг для инвалидов (в % от общего числа опрошенных получателей услуг - инвалидов </a:t>
            </a:r>
          </a:p>
          <a:p>
            <a:endParaRPr lang="ru-RU" dirty="0" smtClean="0"/>
          </a:p>
          <a:p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971526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АНКЕТА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dirty="0" smtClean="0"/>
              <a:t>Разделы анкеты:</a:t>
            </a:r>
          </a:p>
          <a:p>
            <a:r>
              <a:rPr lang="ru-RU" dirty="0" smtClean="0"/>
              <a:t>Территория</a:t>
            </a:r>
          </a:p>
          <a:p>
            <a:r>
              <a:rPr lang="ru-RU" dirty="0" smtClean="0"/>
              <a:t>Информация об объекте</a:t>
            </a:r>
          </a:p>
          <a:p>
            <a:r>
              <a:rPr lang="ru-RU" dirty="0" smtClean="0"/>
              <a:t>Лестницы</a:t>
            </a:r>
          </a:p>
          <a:p>
            <a:r>
              <a:rPr lang="ru-RU" dirty="0" smtClean="0"/>
              <a:t>Пандусы</a:t>
            </a:r>
          </a:p>
          <a:p>
            <a:r>
              <a:rPr lang="ru-RU" dirty="0" smtClean="0"/>
              <a:t>Дверные проемы</a:t>
            </a:r>
          </a:p>
          <a:p>
            <a:r>
              <a:rPr lang="ru-RU" dirty="0" smtClean="0"/>
              <a:t>Лифты</a:t>
            </a:r>
          </a:p>
          <a:p>
            <a:r>
              <a:rPr lang="ru-RU" dirty="0" smtClean="0"/>
              <a:t>Санитарно-гигиенические помещения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00806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ФОРМА АНКЕТЫ</a:t>
            </a:r>
            <a:endParaRPr lang="ru-RU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70383646"/>
              </p:ext>
            </p:extLst>
          </p:nvPr>
        </p:nvGraphicFramePr>
        <p:xfrm>
          <a:off x="467544" y="1588974"/>
          <a:ext cx="8424935" cy="4548415"/>
        </p:xfrm>
        <a:graphic>
          <a:graphicData uri="http://schemas.openxmlformats.org/drawingml/2006/table">
            <a:tbl>
              <a:tblPr/>
              <a:tblGrid>
                <a:gridCol w="1001667"/>
                <a:gridCol w="1538926"/>
                <a:gridCol w="1475183"/>
                <a:gridCol w="1994229"/>
                <a:gridCol w="2414930"/>
              </a:tblGrid>
              <a:tr h="32394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Раздел</a:t>
                      </a:r>
                      <a:endParaRPr lang="ru-RU" sz="800" kern="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Вопрос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Ответ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Комментарии анкетируемого к вопросу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Пояснения к вопросу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859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Территория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Парковочные места для инвалидов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Есть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Нет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Наличие парковочных мест (количество)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42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Путь от места высадки до входа в здание непрерывный (без пересечения проезжей части)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Да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Нет, но препятствия незначительные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Нет, требуется оборудование пешеходного перехода, установка светофора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50">
                          <a:effectLst/>
                          <a:latin typeface="Calibri"/>
                          <a:ea typeface="Calibri"/>
                        </a:rPr>
                        <a:t> </a:t>
                      </a: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Наличие непрерывного пути от места высадки из транспорта до входа в здание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963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Пешеходные дорожки и тротуары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Есть 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Нет, но требуются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Не нужны в данном случае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50">
                          <a:effectLst/>
                          <a:latin typeface="Calibri"/>
                          <a:ea typeface="Calibri"/>
                        </a:rPr>
                        <a:t> </a:t>
                      </a: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14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Ширина пешеходного пути не менее 2 метров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Да</a:t>
                      </a:r>
                      <a:endParaRPr lang="ru-RU" sz="900" kern="5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Нет</a:t>
                      </a:r>
                      <a:endParaRPr lang="ru-RU" sz="900" kern="5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kern="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900" kern="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Ширина пешеходного пути – не менее 2 метров.</a:t>
                      </a:r>
                      <a:endParaRPr lang="ru-RU" sz="900" kern="5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Bef>
                          <a:spcPts val="1400"/>
                        </a:spcBef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Не менее 1,2 метра при наличие карманов для разъезда каждые 25 м размером не менее 1,8 х 2 метра.</a:t>
                      </a:r>
                      <a:endParaRPr lang="ru-RU" sz="900" kern="5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43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b="1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Бордюры пешеходных переходов более 5 см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Бордюров нет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Менее 5 см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Более 5 см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800" kern="50">
                          <a:effectLst/>
                          <a:latin typeface="Calibri"/>
                          <a:ea typeface="Calibri"/>
                        </a:rPr>
                        <a:t> </a:t>
                      </a: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 </a:t>
                      </a:r>
                      <a:endParaRPr lang="ru-RU" sz="800" kern="5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kern="5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</a:rPr>
                        <a:t>Бордюры пешеходных переходов более 5 см</a:t>
                      </a:r>
                      <a:endParaRPr lang="ru-RU" sz="800" kern="5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55261" marR="52816" marT="0" marB="0">
                    <a:lnL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91586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ВОЗМОЖНОСТЬ ФОТОФИКСАЦИИ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Igor\Documents\IMG_20180706_10360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176464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Igor\Documents\IMG_20180706_10364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424847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0122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ВОЗМОЖНОСТЬ ФОТОФИКСАЦИИ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147248" cy="4525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Igor\Documents\IMG_20180706_10332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556792"/>
            <a:ext cx="4104456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Igor\Documents\20180709_15241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56792"/>
            <a:ext cx="4176464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5911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ВОЗМОЖНОСТЬ ФОТОФИКСАЦИИ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Igor\Documents\IMG_20180706_1034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628800"/>
            <a:ext cx="4248472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Igor\Documents\IMG_20180706_10341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8800"/>
            <a:ext cx="4104456" cy="4680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4253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ТИПИЧНЫЕ ОГРАНИЧЕНИЯ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435280" cy="5472608"/>
          </a:xfrm>
        </p:spPr>
        <p:txBody>
          <a:bodyPr>
            <a:normAutofit fontScale="40000" lnSpcReduction="20000"/>
          </a:bodyPr>
          <a:lstStyle/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Отсутствие тактильно-контрастных  указатели, выполняющие функцию предупреждения о препятствии на покрытии пешеходных путей (выделение цветом, рельефом) и перед внешней лестницей </a:t>
            </a:r>
            <a:endParaRPr lang="ru-RU" sz="4500" dirty="0" smtClean="0">
              <a:ea typeface="Calibri"/>
              <a:cs typeface="Times New Roman"/>
            </a:endParaRPr>
          </a:p>
          <a:p>
            <a:pPr>
              <a:lnSpc>
                <a:spcPct val="120000"/>
              </a:lnSpc>
              <a:spcAft>
                <a:spcPts val="1000"/>
              </a:spcAft>
            </a:pPr>
            <a:r>
              <a:rPr lang="ru-RU" sz="45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Покрытие </a:t>
            </a: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пешеходных дорожек, тротуаров с ямами и выбоинами</a:t>
            </a:r>
            <a:endParaRPr lang="ru-RU" sz="45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Отсутствие дублирования информации, необходимой для инвалидов, в звуковой и зрительной форме, а также имеются надписи, знаки и иная текстовая и графическая информация, выполненные рельефно-точечным шрифтом Брайля и на контрастном фоне</a:t>
            </a:r>
            <a:endParaRPr lang="ru-RU" sz="45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Неровные ступени лестниц</a:t>
            </a:r>
            <a:endParaRPr lang="ru-RU" sz="45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В полотнах наружных дверей отсутствуют  смотровые прозрачные </a:t>
            </a:r>
            <a:r>
              <a:rPr lang="ru-RU" sz="45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панели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Отсутствие сменных кресел-каталок</a:t>
            </a:r>
            <a:endParaRPr lang="ru-RU" sz="45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Отсутствие </a:t>
            </a:r>
            <a:r>
              <a:rPr lang="ru-RU" sz="4500" dirty="0" smtClean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пандусов, подъемных платформ (аппарелей)</a:t>
            </a:r>
            <a:endParaRPr lang="ru-RU" sz="45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Отсутствие лифтов </a:t>
            </a:r>
            <a:endParaRPr lang="ru-RU" sz="4500" dirty="0"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500" dirty="0">
                <a:solidFill>
                  <a:srgbClr val="000000"/>
                </a:solidFill>
                <a:latin typeface="Times New Roman"/>
                <a:ea typeface="Calibri"/>
                <a:cs typeface="Times New Roman"/>
              </a:rPr>
              <a:t>Отсутствие оборудованных туалетов</a:t>
            </a:r>
            <a:endParaRPr lang="ru-RU" sz="4500" dirty="0">
              <a:ea typeface="Calibri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079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ИЗ ПИСЬМА ИНВАЛИДА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ru-RU" dirty="0"/>
          </a:p>
          <a:p>
            <a:r>
              <a:rPr lang="ru-RU" dirty="0" smtClean="0"/>
              <a:t>«Нет </a:t>
            </a:r>
            <a:r>
              <a:rPr lang="ru-RU" dirty="0"/>
              <a:t>лифтов. Нужны лифты такие, чтобы колясочник сам мог вызвать, нажав на кнопку. Везде на этажах должны быть поручни. Кабинет невролога в конце коридора на третьем этаже. Инвалид должен подняться туда, выписать рецепт на </a:t>
            </a:r>
            <a:r>
              <a:rPr lang="ru-RU" dirty="0" smtClean="0"/>
              <a:t>ПИТРС, </a:t>
            </a:r>
            <a:r>
              <a:rPr lang="ru-RU" dirty="0"/>
              <a:t>спуститься на первый этаж, чтобы напечатать в кабинете №1 - выписка льготных лекарств и опять подняться на третий этаж к неврологу. Кошмар! Невролог для инвалидов должен быть доступнее. </a:t>
            </a:r>
            <a:br>
              <a:rPr lang="ru-RU" dirty="0"/>
            </a:br>
            <a:r>
              <a:rPr lang="ru-RU" dirty="0"/>
              <a:t>Туалеты не оборудованы для инвалидов вообще</a:t>
            </a:r>
            <a:r>
              <a:rPr lang="ru-RU" dirty="0" smtClean="0"/>
              <a:t>!»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83075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 ОЦЕНКИ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just"/>
            <a:r>
              <a:rPr lang="ru-RU" dirty="0" smtClean="0"/>
              <a:t>Предоставление </a:t>
            </a:r>
            <a:r>
              <a:rPr lang="ru-RU" dirty="0"/>
              <a:t>гражданам информации о качестве условий оказания услуг медицинскими организациями, а также в целях повышения качества их деятельности. </a:t>
            </a:r>
            <a:r>
              <a:rPr lang="ru-RU" dirty="0" smtClean="0"/>
              <a:t>(</a:t>
            </a:r>
            <a:r>
              <a:rPr lang="ru-RU" dirty="0"/>
              <a:t>ч. 1 ст. 79.1 Федерального закона от 21.11.2011 № </a:t>
            </a:r>
            <a:r>
              <a:rPr lang="ru-RU" dirty="0" smtClean="0"/>
              <a:t>323-ФЗ)</a:t>
            </a:r>
          </a:p>
          <a:p>
            <a:pPr algn="just"/>
            <a:r>
              <a:rPr lang="ru-RU" dirty="0" smtClean="0"/>
              <a:t>Помощь органам государственного контроля  в получении информации</a:t>
            </a:r>
          </a:p>
          <a:p>
            <a:pPr algn="just"/>
            <a:r>
              <a:rPr lang="ru-RU" dirty="0" smtClean="0"/>
              <a:t>Во взаимодействие с органами законодательной и исполнительной власти подготовка и реализация программ улучшения условий оказания услуг медицинскими организациями маломобильным группам населения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8674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prstClr val="black"/>
                </a:solidFill>
                <a:ea typeface="+mn-ea"/>
                <a:cs typeface="+mn-cs"/>
              </a:rPr>
              <a:t> </a:t>
            </a:r>
            <a:r>
              <a:rPr lang="ru-RU" sz="2700" b="1" dirty="0" smtClean="0">
                <a:solidFill>
                  <a:prstClr val="black"/>
                </a:solidFill>
                <a:ea typeface="+mn-ea"/>
                <a:cs typeface="+mn-cs"/>
              </a:rPr>
              <a:t>Федеральный  закон  </a:t>
            </a:r>
            <a:r>
              <a:rPr lang="ru-RU" sz="2700" b="1" dirty="0">
                <a:solidFill>
                  <a:prstClr val="black"/>
                </a:solidFill>
                <a:ea typeface="+mn-ea"/>
                <a:cs typeface="+mn-cs"/>
              </a:rPr>
              <a:t>«О социальной защите инвалидов в Российской Федерации» от 24.11.1995 года № </a:t>
            </a:r>
            <a:r>
              <a:rPr lang="ru-RU" sz="2700" b="1" dirty="0" smtClean="0">
                <a:solidFill>
                  <a:prstClr val="black"/>
                </a:solidFill>
                <a:ea typeface="+mn-ea"/>
                <a:cs typeface="+mn-cs"/>
              </a:rPr>
              <a:t>181-ФЗ (ст.15)</a:t>
            </a:r>
            <a:endParaRPr lang="ru-RU" b="1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             На каждой стоянке (остановке) автотранспортных средств, в том числе около предприятий торговли, сферы услуг, </a:t>
            </a:r>
            <a:r>
              <a:rPr lang="ru-RU" b="1" dirty="0" smtClean="0"/>
              <a:t>медицинских</a:t>
            </a:r>
            <a:r>
              <a:rPr lang="ru-RU" dirty="0" smtClean="0"/>
              <a:t>, спортивных и культурно-зрелищных учреждений, выделяется не менее 10 процентов мест (но не менее одного места) для парковки специальных автотранспортных средств инвалидов, которые не должны занимать иные транспортные средства. </a:t>
            </a:r>
            <a:r>
              <a:rPr lang="ru-RU" b="1" dirty="0" smtClean="0"/>
              <a:t>Инвалиды пользуются местами для парковки специальных автотранспортных средств бесплатно.</a:t>
            </a:r>
          </a:p>
          <a:p>
            <a:pPr marL="0" indent="0" algn="just">
              <a:buNone/>
            </a:pPr>
            <a:r>
              <a:rPr lang="ru-RU" dirty="0" smtClean="0"/>
              <a:t>             Несоблюдение указанных требований влечет наложение административного штрафа на должностных лиц в размере от трех тысяч до пяти тысяч рублей; на юридических лиц — от тридцати тысяч до пятидесяти тысяч рублей (ст.5.43 КоАП РФ).</a:t>
            </a:r>
            <a:endParaRPr lang="ru-RU" b="1" dirty="0" smtClean="0"/>
          </a:p>
          <a:p>
            <a:pPr marL="0" indent="0" algn="just">
              <a:buNone/>
            </a:pP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536578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/>
              <a:t>Статья 15.1. Государственный контроль (надзор) за обеспечением доступности для инвалидов объектов социальной, инженерной и транспортной инфраструктур и предоставляемых услуг(введена Федеральным законом от 07.06.2017 N 116-ФЗ)</a:t>
            </a:r>
            <a:endParaRPr lang="ru-RU" sz="2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ru-RU" dirty="0" smtClean="0">
                <a:effectLst/>
              </a:rPr>
              <a:t>Государственный контроль (надзор) за обеспечением доступности для инвалидов объектов социальной, инженерной и транспортной инфраструктур и предоставляемых услуг осуществляется:</a:t>
            </a:r>
          </a:p>
          <a:p>
            <a:pPr algn="just"/>
            <a:r>
              <a:rPr lang="ru-RU" dirty="0" smtClean="0">
                <a:effectLst/>
              </a:rPr>
              <a:t>1) уполномоченными федеральными органами исполнительной власти в пределах своей компетенции в соответствии с законодательством Российской Федерации </a:t>
            </a:r>
            <a:r>
              <a:rPr lang="ru-RU" b="1" dirty="0" smtClean="0">
                <a:effectLst/>
              </a:rPr>
              <a:t>при осуществлении государственного контроля качества и безопасности медицинской деятельности</a:t>
            </a:r>
            <a:r>
              <a:rPr lang="ru-RU" dirty="0"/>
              <a:t>.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50154201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ПОРЯДОК ОРГАНИЗАЦИИ И ОСУЩЕТВЛЕНИЯ ГОСУДАРСТВЕННОГО КОНТРОЛЯ</a:t>
            </a:r>
            <a:endParaRPr lang="ru-RU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Порядок организации и осуществления государственного контроля (надзора) за обеспечением доступности для инвалидов объектов социальной, инженерной и транспортной инфраструктур и предоставляемых услуг устанавливается положением о соответствующем виде государственного контроля (надзора), утверждаемым:</a:t>
            </a:r>
          </a:p>
          <a:p>
            <a:r>
              <a:rPr lang="ru-RU" dirty="0"/>
              <a:t>1) при осуществлении федерального государственного контроля (надзора) - Правительством Российской Федерации;</a:t>
            </a:r>
          </a:p>
          <a:p>
            <a:r>
              <a:rPr lang="ru-RU" dirty="0"/>
              <a:t>2) при осуществлении регионального государственного контроля (надзора) - высшим исполнительным органом государственной власти соответствующего субъекта Российской Федерации.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11256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296144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/>
              </a:rPr>
              <a:t>Постановление Правительства РФ от 16.12.2017 № 1571 (с 01.01.2018 г</a:t>
            </a:r>
            <a:r>
              <a:rPr lang="ru-RU" sz="3600" dirty="0" smtClean="0">
                <a:effectLst/>
              </a:rPr>
              <a:t>.)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effectLst/>
              </a:rPr>
              <a:t/>
            </a:r>
            <a:br>
              <a:rPr lang="ru-RU" dirty="0" smtClean="0">
                <a:effectLst/>
              </a:rPr>
            </a:br>
            <a:endParaRPr lang="ru-RU" dirty="0"/>
          </a:p>
          <a:p>
            <a:r>
              <a:rPr lang="ru-RU" dirty="0" err="1" smtClean="0">
                <a:effectLst/>
              </a:rPr>
              <a:t>Росзравнадзор</a:t>
            </a:r>
            <a:r>
              <a:rPr lang="ru-RU" dirty="0" smtClean="0">
                <a:effectLst/>
              </a:rPr>
              <a:t> в рамках государственного контроля качества и безопасности медицинской деятельности будет проверять доступность для инвалидов объектов инфраструктуры и предоставляемых услуг в указанной сфере.</a:t>
            </a:r>
          </a:p>
          <a:p>
            <a:endParaRPr lang="ru-RU" dirty="0" smtClean="0">
              <a:effectLst/>
            </a:endParaRPr>
          </a:p>
          <a:p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827959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pPr marL="342900" lvl="0" indent="-342900">
              <a:spcBef>
                <a:spcPct val="20000"/>
              </a:spcBef>
            </a:pPr>
            <a:r>
              <a:rPr lang="ru-RU" sz="2400" b="1" dirty="0" smtClean="0"/>
              <a:t>КоАП</a:t>
            </a:r>
            <a:r>
              <a:rPr lang="ru-RU" sz="2400" dirty="0" smtClean="0"/>
              <a:t> </a:t>
            </a:r>
            <a:r>
              <a:rPr lang="ru-RU" sz="2400" b="1" dirty="0" smtClean="0">
                <a:solidFill>
                  <a:prstClr val="black"/>
                </a:solidFill>
                <a:ea typeface="+mn-ea"/>
                <a:cs typeface="+mn-cs"/>
              </a:rPr>
              <a:t>Статья </a:t>
            </a:r>
            <a:r>
              <a:rPr lang="ru-RU" sz="2400" b="1" dirty="0">
                <a:solidFill>
                  <a:prstClr val="black"/>
                </a:solidFill>
                <a:ea typeface="+mn-ea"/>
                <a:cs typeface="+mn-cs"/>
              </a:rPr>
              <a:t>9.13. Уклонение от исполнения требований доступности для инвалидов объектов инженерной, транспортной и социальной инфраструктур</a:t>
            </a:r>
            <a:br>
              <a:rPr lang="ru-RU" sz="2400" b="1" dirty="0">
                <a:solidFill>
                  <a:prstClr val="black"/>
                </a:solidFill>
                <a:ea typeface="+mn-ea"/>
                <a:cs typeface="+mn-cs"/>
              </a:rPr>
            </a:br>
            <a:endParaRPr lang="ru-RU" sz="2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effectLst/>
              </a:rPr>
              <a:t>Уклонение от исполнения требований к обеспечению условий для доступа инвалидов к объектам инженерной, транспортной и социальной инфраструктур -</a:t>
            </a:r>
          </a:p>
          <a:p>
            <a:r>
              <a:rPr lang="ru-RU" dirty="0" smtClean="0">
                <a:effectLst/>
              </a:rPr>
              <a:t>влечет наложение административного штрафа на должностных лиц в размере от двух тысяч до трех тысяч рублей; на юридических лиц - от двадцати тысяч до тридцати тысяч рублей.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231094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ПОЖЕЛАНИЯ И РЕКОМЕНДАЦИИ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smtClean="0"/>
              <a:t>В медицинских организациях провести внутренний аудит состояния доступности медицинских услуг для маломобильных групп населения, проверить </a:t>
            </a:r>
            <a:r>
              <a:rPr lang="ru-RU" dirty="0"/>
              <a:t>наличие паспорта доступности</a:t>
            </a:r>
            <a:endParaRPr lang="ru-RU" dirty="0" smtClean="0"/>
          </a:p>
          <a:p>
            <a:r>
              <a:rPr lang="ru-RU" dirty="0" smtClean="0"/>
              <a:t>Разработать план мероприятий по улучшению доступности медицинских услуг для МГН (с оценкой финансовых вложений)</a:t>
            </a:r>
          </a:p>
          <a:p>
            <a:r>
              <a:rPr lang="ru-RU" dirty="0" smtClean="0"/>
              <a:t>Решение вопроса по реализации плана мероприятий (во взаимодействие с общественными советами, организациями инвалидов, органами законодательной и исполнительной власти, организациями, способными оказать благотворительность).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3959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060848"/>
            <a:ext cx="8229600" cy="1078425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152650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1373</Words>
  <Application>Microsoft Office PowerPoint</Application>
  <PresentationFormat>Экран (4:3)</PresentationFormat>
  <Paragraphs>123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ОЦЕНКА ДОСТУПНОСТИ МЕДИЦИНСКИХ ОРГАНИЗАЦИЙ ДЛЯ МАЛОМОБИЛЬНЫХ ГРУПП НАСЕЛЕНИЯ («ДОСТУПНАЯ СРЕДА ДЛЯ ИНВАЛИДОВ»)</vt:lpstr>
      <vt:lpstr>Маломобильные группы населения (МГН)</vt:lpstr>
      <vt:lpstr>СУБЪЕКТЫ ОЦЕНКИ</vt:lpstr>
      <vt:lpstr>Федеральный закон от 05.12.2017 № 392-ФЗ (с 06.03.2018 г.)</vt:lpstr>
      <vt:lpstr>«НОКУОУМО»</vt:lpstr>
      <vt:lpstr> Приказ Министерства здравоохранения РФ от 4 мая 2018 г. № 201н "Об утверждении показателей, характеризующих общие критерии оценки качества условий оказания услуг медицинскими организациями, в отношении которых проводится независимая оценка”</vt:lpstr>
      <vt:lpstr>Презентация PowerPoint</vt:lpstr>
      <vt:lpstr>АНКЕТА</vt:lpstr>
      <vt:lpstr>ФОРМА АНКЕТЫ</vt:lpstr>
      <vt:lpstr>ВОЗМОЖНОСТЬ ФОТОФИКСАЦИИ</vt:lpstr>
      <vt:lpstr>ВОЗМОЖНОСТЬ ФОТОФИКСАЦИИ</vt:lpstr>
      <vt:lpstr>ВОЗМОЖНОСТЬ ФОТОФИКСАЦИИ</vt:lpstr>
      <vt:lpstr>ТИПИЧНЫЕ ОГРАНИЧЕНИЯ</vt:lpstr>
      <vt:lpstr>ИЗ ПИСЬМА ИНВАЛИДА</vt:lpstr>
      <vt:lpstr>ЦЕЛЬ ОЦЕНКИ</vt:lpstr>
      <vt:lpstr> Федеральный  закон  «О социальной защите инвалидов в Российской Федерации» от 24.11.1995 года № 181-ФЗ (ст.15)</vt:lpstr>
      <vt:lpstr>Статья 15.1. Государственный контроль (надзор) за обеспечением доступности для инвалидов объектов социальной, инженерной и транспортной инфраструктур и предоставляемых услуг(введена Федеральным законом от 07.06.2017 N 116-ФЗ)</vt:lpstr>
      <vt:lpstr>ПОРЯДОК ОРГАНИЗАЦИИ И ОСУЩЕТВЛЕНИЯ ГОСУДАРСТВЕННОГО КОНТРОЛЯ</vt:lpstr>
      <vt:lpstr>Постановление Правительства РФ от 16.12.2017 № 1571 (с 01.01.2018 г.)</vt:lpstr>
      <vt:lpstr>КоАП Статья 9.13. Уклонение от исполнения требований доступности для инвалидов объектов инженерной, транспортной и социальной инфраструктур </vt:lpstr>
      <vt:lpstr>ПОЖЕЛАНИЯ И РЕКОМЕНДАЦИИ</vt:lpstr>
      <vt:lpstr>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Igor</dc:creator>
  <cp:lastModifiedBy>Кальнина Светлана</cp:lastModifiedBy>
  <cp:revision>29</cp:revision>
  <dcterms:created xsi:type="dcterms:W3CDTF">2018-07-30T19:47:44Z</dcterms:created>
  <dcterms:modified xsi:type="dcterms:W3CDTF">2018-08-13T07:13:58Z</dcterms:modified>
</cp:coreProperties>
</file>